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1" r:id="rId3"/>
    <p:sldId id="289" r:id="rId4"/>
    <p:sldId id="258" r:id="rId5"/>
    <p:sldId id="284" r:id="rId6"/>
    <p:sldId id="263" r:id="rId7"/>
    <p:sldId id="272" r:id="rId8"/>
    <p:sldId id="290" r:id="rId9"/>
    <p:sldId id="276" r:id="rId10"/>
    <p:sldId id="264" r:id="rId11"/>
    <p:sldId id="285" r:id="rId12"/>
    <p:sldId id="278" r:id="rId13"/>
    <p:sldId id="279" r:id="rId14"/>
    <p:sldId id="265" r:id="rId15"/>
    <p:sldId id="273" r:id="rId16"/>
    <p:sldId id="282" r:id="rId17"/>
    <p:sldId id="277" r:id="rId18"/>
    <p:sldId id="281" r:id="rId19"/>
    <p:sldId id="288" r:id="rId20"/>
    <p:sldId id="292" r:id="rId21"/>
    <p:sldId id="280"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106" d="100"/>
          <a:sy n="106" d="100"/>
        </p:scale>
        <p:origin x="12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07441-8663-45D7-9FD9-CAF09A5F835A}" type="datetimeFigureOut">
              <a:rPr lang="en-US" smtClean="0"/>
              <a:t>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A8838-5513-4353-9968-CD08B81070A2}" type="slidenum">
              <a:rPr lang="en-US" smtClean="0"/>
              <a:t>‹#›</a:t>
            </a:fld>
            <a:endParaRPr lang="en-US"/>
          </a:p>
        </p:txBody>
      </p:sp>
    </p:spTree>
    <p:extLst>
      <p:ext uri="{BB962C8B-B14F-4D97-AF65-F5344CB8AC3E}">
        <p14:creationId xmlns:p14="http://schemas.microsoft.com/office/powerpoint/2010/main" val="178907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98AD97-FD9C-4C11-841C-AF9C77A5258F}"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F97C4-0720-4D9C-B8B0-88307FA66929}" type="slidenum">
              <a:rPr lang="en-US" smtClean="0"/>
              <a:t>‹#›</a:t>
            </a:fld>
            <a:endParaRPr lang="en-US"/>
          </a:p>
        </p:txBody>
      </p:sp>
    </p:spTree>
    <p:extLst>
      <p:ext uri="{BB962C8B-B14F-4D97-AF65-F5344CB8AC3E}">
        <p14:creationId xmlns:p14="http://schemas.microsoft.com/office/powerpoint/2010/main" val="378009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8AD97-FD9C-4C11-841C-AF9C77A5258F}"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F97C4-0720-4D9C-B8B0-88307FA66929}" type="slidenum">
              <a:rPr lang="en-US" smtClean="0"/>
              <a:t>‹#›</a:t>
            </a:fld>
            <a:endParaRPr lang="en-US"/>
          </a:p>
        </p:txBody>
      </p:sp>
    </p:spTree>
    <p:extLst>
      <p:ext uri="{BB962C8B-B14F-4D97-AF65-F5344CB8AC3E}">
        <p14:creationId xmlns:p14="http://schemas.microsoft.com/office/powerpoint/2010/main" val="346325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8AD97-FD9C-4C11-841C-AF9C77A5258F}"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F97C4-0720-4D9C-B8B0-88307FA66929}" type="slidenum">
              <a:rPr lang="en-US" smtClean="0"/>
              <a:t>‹#›</a:t>
            </a:fld>
            <a:endParaRPr lang="en-US"/>
          </a:p>
        </p:txBody>
      </p:sp>
    </p:spTree>
    <p:extLst>
      <p:ext uri="{BB962C8B-B14F-4D97-AF65-F5344CB8AC3E}">
        <p14:creationId xmlns:p14="http://schemas.microsoft.com/office/powerpoint/2010/main" val="130435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8AD97-FD9C-4C11-841C-AF9C77A5258F}"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F97C4-0720-4D9C-B8B0-88307FA66929}" type="slidenum">
              <a:rPr lang="en-US" smtClean="0"/>
              <a:t>‹#›</a:t>
            </a:fld>
            <a:endParaRPr lang="en-US"/>
          </a:p>
        </p:txBody>
      </p:sp>
    </p:spTree>
    <p:extLst>
      <p:ext uri="{BB962C8B-B14F-4D97-AF65-F5344CB8AC3E}">
        <p14:creationId xmlns:p14="http://schemas.microsoft.com/office/powerpoint/2010/main" val="132321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98AD97-FD9C-4C11-841C-AF9C77A5258F}"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F97C4-0720-4D9C-B8B0-88307FA66929}" type="slidenum">
              <a:rPr lang="en-US" smtClean="0"/>
              <a:t>‹#›</a:t>
            </a:fld>
            <a:endParaRPr lang="en-US"/>
          </a:p>
        </p:txBody>
      </p:sp>
    </p:spTree>
    <p:extLst>
      <p:ext uri="{BB962C8B-B14F-4D97-AF65-F5344CB8AC3E}">
        <p14:creationId xmlns:p14="http://schemas.microsoft.com/office/powerpoint/2010/main" val="71379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98AD97-FD9C-4C11-841C-AF9C77A5258F}"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F97C4-0720-4D9C-B8B0-88307FA66929}" type="slidenum">
              <a:rPr lang="en-US" smtClean="0"/>
              <a:t>‹#›</a:t>
            </a:fld>
            <a:endParaRPr lang="en-US"/>
          </a:p>
        </p:txBody>
      </p:sp>
    </p:spTree>
    <p:extLst>
      <p:ext uri="{BB962C8B-B14F-4D97-AF65-F5344CB8AC3E}">
        <p14:creationId xmlns:p14="http://schemas.microsoft.com/office/powerpoint/2010/main" val="141830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98AD97-FD9C-4C11-841C-AF9C77A5258F}" type="datetimeFigureOut">
              <a:rPr lang="en-US" smtClean="0"/>
              <a:t>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F97C4-0720-4D9C-B8B0-88307FA66929}" type="slidenum">
              <a:rPr lang="en-US" smtClean="0"/>
              <a:t>‹#›</a:t>
            </a:fld>
            <a:endParaRPr lang="en-US"/>
          </a:p>
        </p:txBody>
      </p:sp>
    </p:spTree>
    <p:extLst>
      <p:ext uri="{BB962C8B-B14F-4D97-AF65-F5344CB8AC3E}">
        <p14:creationId xmlns:p14="http://schemas.microsoft.com/office/powerpoint/2010/main" val="1393820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98AD97-FD9C-4C11-841C-AF9C77A5258F}" type="datetimeFigureOut">
              <a:rPr lang="en-US" smtClean="0"/>
              <a:t>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F97C4-0720-4D9C-B8B0-88307FA66929}" type="slidenum">
              <a:rPr lang="en-US" smtClean="0"/>
              <a:t>‹#›</a:t>
            </a:fld>
            <a:endParaRPr lang="en-US"/>
          </a:p>
        </p:txBody>
      </p:sp>
    </p:spTree>
    <p:extLst>
      <p:ext uri="{BB962C8B-B14F-4D97-AF65-F5344CB8AC3E}">
        <p14:creationId xmlns:p14="http://schemas.microsoft.com/office/powerpoint/2010/main" val="421577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8AD97-FD9C-4C11-841C-AF9C77A5258F}" type="datetimeFigureOut">
              <a:rPr lang="en-US" smtClean="0"/>
              <a:t>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F97C4-0720-4D9C-B8B0-88307FA66929}" type="slidenum">
              <a:rPr lang="en-US" smtClean="0"/>
              <a:t>‹#›</a:t>
            </a:fld>
            <a:endParaRPr lang="en-US"/>
          </a:p>
        </p:txBody>
      </p:sp>
    </p:spTree>
    <p:extLst>
      <p:ext uri="{BB962C8B-B14F-4D97-AF65-F5344CB8AC3E}">
        <p14:creationId xmlns:p14="http://schemas.microsoft.com/office/powerpoint/2010/main" val="369003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98AD97-FD9C-4C11-841C-AF9C77A5258F}"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F97C4-0720-4D9C-B8B0-88307FA66929}" type="slidenum">
              <a:rPr lang="en-US" smtClean="0"/>
              <a:t>‹#›</a:t>
            </a:fld>
            <a:endParaRPr lang="en-US"/>
          </a:p>
        </p:txBody>
      </p:sp>
    </p:spTree>
    <p:extLst>
      <p:ext uri="{BB962C8B-B14F-4D97-AF65-F5344CB8AC3E}">
        <p14:creationId xmlns:p14="http://schemas.microsoft.com/office/powerpoint/2010/main" val="4134911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98AD97-FD9C-4C11-841C-AF9C77A5258F}"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F97C4-0720-4D9C-B8B0-88307FA66929}" type="slidenum">
              <a:rPr lang="en-US" smtClean="0"/>
              <a:t>‹#›</a:t>
            </a:fld>
            <a:endParaRPr lang="en-US"/>
          </a:p>
        </p:txBody>
      </p:sp>
    </p:spTree>
    <p:extLst>
      <p:ext uri="{BB962C8B-B14F-4D97-AF65-F5344CB8AC3E}">
        <p14:creationId xmlns:p14="http://schemas.microsoft.com/office/powerpoint/2010/main" val="383112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8AD97-FD9C-4C11-841C-AF9C77A5258F}" type="datetimeFigureOut">
              <a:rPr lang="en-US" smtClean="0"/>
              <a:t>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F97C4-0720-4D9C-B8B0-88307FA66929}" type="slidenum">
              <a:rPr lang="en-US" smtClean="0"/>
              <a:t>‹#›</a:t>
            </a:fld>
            <a:endParaRPr lang="en-US"/>
          </a:p>
        </p:txBody>
      </p:sp>
    </p:spTree>
    <p:extLst>
      <p:ext uri="{BB962C8B-B14F-4D97-AF65-F5344CB8AC3E}">
        <p14:creationId xmlns:p14="http://schemas.microsoft.com/office/powerpoint/2010/main" val="1338193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5351"/>
            <a:ext cx="9144000" cy="1655762"/>
          </a:xfrm>
        </p:spPr>
        <p:txBody>
          <a:bodyPr>
            <a:normAutofit fontScale="90000"/>
          </a:bodyPr>
          <a:lstStyle/>
          <a:p>
            <a:r>
              <a:rPr lang="en-US" b="1" dirty="0"/>
              <a:t>Gas Detector Selection and Placement</a:t>
            </a:r>
          </a:p>
        </p:txBody>
      </p:sp>
      <p:sp>
        <p:nvSpPr>
          <p:cNvPr id="3" name="Subtitle 2"/>
          <p:cNvSpPr>
            <a:spLocks noGrp="1"/>
          </p:cNvSpPr>
          <p:nvPr>
            <p:ph type="subTitle" idx="1"/>
          </p:nvPr>
        </p:nvSpPr>
        <p:spPr>
          <a:xfrm>
            <a:off x="1524000" y="4898402"/>
            <a:ext cx="9144000" cy="1655762"/>
          </a:xfrm>
        </p:spPr>
        <p:txBody>
          <a:bodyPr/>
          <a:lstStyle/>
          <a:p>
            <a:pPr algn="r"/>
            <a:r>
              <a:rPr lang="en-US" dirty="0"/>
              <a:t>Jon Boykan, PE</a:t>
            </a:r>
          </a:p>
          <a:p>
            <a:pPr algn="r"/>
            <a:r>
              <a:rPr lang="en-US" dirty="0"/>
              <a:t>Sales Engineer</a:t>
            </a:r>
          </a:p>
          <a:p>
            <a:pPr algn="r"/>
            <a:r>
              <a:rPr lang="en-US" dirty="0"/>
              <a:t>Gilson Engineering Sales</a:t>
            </a:r>
          </a:p>
        </p:txBody>
      </p:sp>
      <p:pic>
        <p:nvPicPr>
          <p:cNvPr id="4" name="Picture 3">
            <a:extLst>
              <a:ext uri="{FF2B5EF4-FFF2-40B4-BE49-F238E27FC236}">
                <a16:creationId xmlns:a16="http://schemas.microsoft.com/office/drawing/2014/main" id="{FC362CD3-69A1-47B9-B9F7-378A2DD39A89}"/>
              </a:ext>
            </a:extLst>
          </p:cNvPr>
          <p:cNvPicPr>
            <a:picLocks noChangeAspect="1"/>
          </p:cNvPicPr>
          <p:nvPr/>
        </p:nvPicPr>
        <p:blipFill>
          <a:blip r:embed="rId2"/>
          <a:stretch>
            <a:fillRect/>
          </a:stretch>
        </p:blipFill>
        <p:spPr>
          <a:xfrm>
            <a:off x="351877" y="2269943"/>
            <a:ext cx="6782253" cy="4422346"/>
          </a:xfrm>
          <a:prstGeom prst="rect">
            <a:avLst/>
          </a:prstGeom>
        </p:spPr>
      </p:pic>
    </p:spTree>
    <p:extLst>
      <p:ext uri="{BB962C8B-B14F-4D97-AF65-F5344CB8AC3E}">
        <p14:creationId xmlns:p14="http://schemas.microsoft.com/office/powerpoint/2010/main" val="1937500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7148"/>
          </a:xfrm>
        </p:spPr>
        <p:txBody>
          <a:bodyPr>
            <a:normAutofit fontScale="90000"/>
          </a:bodyPr>
          <a:lstStyle/>
          <a:p>
            <a:pPr algn="ctr"/>
            <a:r>
              <a:rPr lang="en-US" b="1" dirty="0"/>
              <a:t>Sensor Placement</a:t>
            </a:r>
          </a:p>
        </p:txBody>
      </p:sp>
      <p:sp>
        <p:nvSpPr>
          <p:cNvPr id="3" name="Content Placeholder 2"/>
          <p:cNvSpPr>
            <a:spLocks noGrp="1"/>
          </p:cNvSpPr>
          <p:nvPr>
            <p:ph idx="1"/>
          </p:nvPr>
        </p:nvSpPr>
        <p:spPr>
          <a:xfrm>
            <a:off x="838200" y="1180618"/>
            <a:ext cx="10515600" cy="4996345"/>
          </a:xfrm>
        </p:spPr>
        <p:txBody>
          <a:bodyPr>
            <a:normAutofit/>
          </a:bodyPr>
          <a:lstStyle/>
          <a:p>
            <a:r>
              <a:rPr lang="en-US" sz="2000" dirty="0"/>
              <a:t>Place sensors in areas where the air currents are likely to produce the highest gas concentration, including areas where gas buildup is likely, such as corners or stopping points of moving devices that release gas.</a:t>
            </a:r>
          </a:p>
          <a:p>
            <a:r>
              <a:rPr lang="en-US" sz="2000" dirty="0"/>
              <a:t>Place sensors close to the possible gas / leak source.</a:t>
            </a:r>
          </a:p>
          <a:p>
            <a:r>
              <a:rPr lang="en-US" sz="2000" dirty="0"/>
              <a:t>Factor in the vapor density of the monitored gases, when compared to air.</a:t>
            </a:r>
          </a:p>
          <a:p>
            <a:r>
              <a:rPr lang="en-US" sz="2000" dirty="0"/>
              <a:t>Consider ease of access to the sensor for maintenance requirements, such as periodic calibration. Use a remote sensor for high or inaccessible locations.</a:t>
            </a:r>
          </a:p>
          <a:p>
            <a:r>
              <a:rPr lang="en-US" sz="2000" dirty="0"/>
              <a:t>Place combustible gas sensors between the potential leak and the ignition source</a:t>
            </a:r>
          </a:p>
          <a:p>
            <a:r>
              <a:rPr lang="en-US" sz="2000" dirty="0"/>
              <a:t>Place toxic (and oxygen deficiency) sensors between the potential leak and the populated area.</a:t>
            </a:r>
          </a:p>
          <a:p>
            <a:r>
              <a:rPr lang="en-US" sz="2000" dirty="0"/>
              <a:t>If the hazard is outside, place sensors near the air intake for both combustible and toxic gas monitoring; if the hazard is inside, place sensors near the exhaust.</a:t>
            </a:r>
          </a:p>
          <a:p>
            <a:r>
              <a:rPr lang="en-US" sz="2000" dirty="0"/>
              <a:t>Consider using smoke tubes to map ventilation routes.</a:t>
            </a:r>
          </a:p>
          <a:p>
            <a:r>
              <a:rPr lang="en-US" sz="2000" dirty="0"/>
              <a:t>Gas detectors monitor gas clouds, not leaks.</a:t>
            </a:r>
          </a:p>
        </p:txBody>
      </p:sp>
    </p:spTree>
    <p:extLst>
      <p:ext uri="{BB962C8B-B14F-4D97-AF65-F5344CB8AC3E}">
        <p14:creationId xmlns:p14="http://schemas.microsoft.com/office/powerpoint/2010/main" val="26775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1C7A-95FF-4746-A6D4-6B4F4724B297}"/>
              </a:ext>
            </a:extLst>
          </p:cNvPr>
          <p:cNvSpPr>
            <a:spLocks noGrp="1"/>
          </p:cNvSpPr>
          <p:nvPr>
            <p:ph type="title"/>
          </p:nvPr>
        </p:nvSpPr>
        <p:spPr/>
        <p:txBody>
          <a:bodyPr/>
          <a:lstStyle/>
          <a:p>
            <a:pPr algn="ctr"/>
            <a:r>
              <a:rPr lang="en-US" b="1" dirty="0"/>
              <a:t>Other Considerations</a:t>
            </a:r>
          </a:p>
        </p:txBody>
      </p:sp>
      <p:sp>
        <p:nvSpPr>
          <p:cNvPr id="3" name="Content Placeholder 2">
            <a:extLst>
              <a:ext uri="{FF2B5EF4-FFF2-40B4-BE49-F238E27FC236}">
                <a16:creationId xmlns:a16="http://schemas.microsoft.com/office/drawing/2014/main" id="{DD03D3FC-5257-4A30-A70C-0AEDEE247BB8}"/>
              </a:ext>
            </a:extLst>
          </p:cNvPr>
          <p:cNvSpPr>
            <a:spLocks noGrp="1"/>
          </p:cNvSpPr>
          <p:nvPr>
            <p:ph idx="1"/>
          </p:nvPr>
        </p:nvSpPr>
        <p:spPr/>
        <p:txBody>
          <a:bodyPr>
            <a:normAutofit lnSpcReduction="10000"/>
          </a:bodyPr>
          <a:lstStyle/>
          <a:p>
            <a:r>
              <a:rPr lang="en-US" b="1" dirty="0"/>
              <a:t>Ambient temperature limits</a:t>
            </a:r>
            <a:r>
              <a:rPr lang="en-US" dirty="0"/>
              <a:t>.  Is the gas detector rated for the temperature extremes if mounted outdoors.</a:t>
            </a:r>
          </a:p>
          <a:p>
            <a:r>
              <a:rPr lang="en-US" b="1" dirty="0"/>
              <a:t>Poisoning</a:t>
            </a:r>
            <a:r>
              <a:rPr lang="en-US" dirty="0"/>
              <a:t>. Will the gas detector be mounted in a location where it can be ‘poisoned’ or damaged by other gases.</a:t>
            </a:r>
          </a:p>
          <a:p>
            <a:r>
              <a:rPr lang="en-US" b="1" dirty="0"/>
              <a:t>Flooding.  </a:t>
            </a:r>
            <a:r>
              <a:rPr lang="en-US" dirty="0"/>
              <a:t>Is there a chance the gas detector could become submerged</a:t>
            </a:r>
          </a:p>
          <a:p>
            <a:r>
              <a:rPr lang="en-US" b="1" dirty="0"/>
              <a:t>Vibration.  </a:t>
            </a:r>
            <a:r>
              <a:rPr lang="en-US" dirty="0"/>
              <a:t>Like any electronics, gas detectors can be damaged by high vibration.</a:t>
            </a:r>
          </a:p>
          <a:p>
            <a:r>
              <a:rPr lang="en-US" b="1" dirty="0"/>
              <a:t>Economics.  </a:t>
            </a:r>
            <a:r>
              <a:rPr lang="en-US" dirty="0"/>
              <a:t>The more sensors you add, the quicker you should detect an event, but at what cost.</a:t>
            </a:r>
          </a:p>
          <a:p>
            <a:endParaRPr lang="en-US" dirty="0"/>
          </a:p>
        </p:txBody>
      </p:sp>
    </p:spTree>
    <p:extLst>
      <p:ext uri="{BB962C8B-B14F-4D97-AF65-F5344CB8AC3E}">
        <p14:creationId xmlns:p14="http://schemas.microsoft.com/office/powerpoint/2010/main" val="37302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F83AA-1A2E-4114-AC59-270FAFD2E594}"/>
              </a:ext>
            </a:extLst>
          </p:cNvPr>
          <p:cNvSpPr>
            <a:spLocks noGrp="1"/>
          </p:cNvSpPr>
          <p:nvPr>
            <p:ph type="title"/>
          </p:nvPr>
        </p:nvSpPr>
        <p:spPr/>
        <p:txBody>
          <a:bodyPr/>
          <a:lstStyle/>
          <a:p>
            <a:r>
              <a:rPr lang="en-US" b="1" dirty="0"/>
              <a:t>Question</a:t>
            </a:r>
          </a:p>
        </p:txBody>
      </p:sp>
      <p:sp>
        <p:nvSpPr>
          <p:cNvPr id="3" name="Content Placeholder 2">
            <a:extLst>
              <a:ext uri="{FF2B5EF4-FFF2-40B4-BE49-F238E27FC236}">
                <a16:creationId xmlns:a16="http://schemas.microsoft.com/office/drawing/2014/main" id="{63AFD5E3-B5B0-4D77-817E-429E0B4DD1C1}"/>
              </a:ext>
            </a:extLst>
          </p:cNvPr>
          <p:cNvSpPr>
            <a:spLocks noGrp="1"/>
          </p:cNvSpPr>
          <p:nvPr>
            <p:ph idx="1"/>
          </p:nvPr>
        </p:nvSpPr>
        <p:spPr/>
        <p:txBody>
          <a:bodyPr/>
          <a:lstStyle/>
          <a:p>
            <a:r>
              <a:rPr lang="en-US" dirty="0"/>
              <a:t>Where would I place a gas detector looking for the LEL of Propane?</a:t>
            </a:r>
          </a:p>
        </p:txBody>
      </p:sp>
    </p:spTree>
    <p:extLst>
      <p:ext uri="{BB962C8B-B14F-4D97-AF65-F5344CB8AC3E}">
        <p14:creationId xmlns:p14="http://schemas.microsoft.com/office/powerpoint/2010/main" val="929952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F83AA-1A2E-4114-AC59-270FAFD2E594}"/>
              </a:ext>
            </a:extLst>
          </p:cNvPr>
          <p:cNvSpPr>
            <a:spLocks noGrp="1"/>
          </p:cNvSpPr>
          <p:nvPr>
            <p:ph type="title"/>
          </p:nvPr>
        </p:nvSpPr>
        <p:spPr/>
        <p:txBody>
          <a:bodyPr/>
          <a:lstStyle/>
          <a:p>
            <a:r>
              <a:rPr lang="en-US" b="1" dirty="0"/>
              <a:t>Question</a:t>
            </a:r>
          </a:p>
        </p:txBody>
      </p:sp>
      <p:sp>
        <p:nvSpPr>
          <p:cNvPr id="3" name="Content Placeholder 2">
            <a:extLst>
              <a:ext uri="{FF2B5EF4-FFF2-40B4-BE49-F238E27FC236}">
                <a16:creationId xmlns:a16="http://schemas.microsoft.com/office/drawing/2014/main" id="{63AFD5E3-B5B0-4D77-817E-429E0B4DD1C1}"/>
              </a:ext>
            </a:extLst>
          </p:cNvPr>
          <p:cNvSpPr>
            <a:spLocks noGrp="1"/>
          </p:cNvSpPr>
          <p:nvPr>
            <p:ph idx="1"/>
          </p:nvPr>
        </p:nvSpPr>
        <p:spPr/>
        <p:txBody>
          <a:bodyPr/>
          <a:lstStyle/>
          <a:p>
            <a:r>
              <a:rPr lang="en-US" dirty="0"/>
              <a:t>Where would I place a gas detector looking for the LEL of Propane?</a:t>
            </a:r>
          </a:p>
          <a:p>
            <a:endParaRPr lang="en-US" dirty="0"/>
          </a:p>
          <a:p>
            <a:pPr marL="0" indent="0">
              <a:buNone/>
            </a:pPr>
            <a:r>
              <a:rPr lang="en-US" dirty="0"/>
              <a:t>Answer:</a:t>
            </a:r>
          </a:p>
          <a:p>
            <a:pPr marL="0" indent="0">
              <a:buNone/>
            </a:pPr>
            <a:r>
              <a:rPr lang="en-US" dirty="0"/>
              <a:t>The specific gravity of Propane is 1.52, so we need to place it near the floor</a:t>
            </a:r>
          </a:p>
        </p:txBody>
      </p:sp>
    </p:spTree>
    <p:extLst>
      <p:ext uri="{BB962C8B-B14F-4D97-AF65-F5344CB8AC3E}">
        <p14:creationId xmlns:p14="http://schemas.microsoft.com/office/powerpoint/2010/main" val="3580677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14418" cy="5972301"/>
          </a:xfrm>
        </p:spPr>
        <p:txBody>
          <a:bodyPr/>
          <a:lstStyle/>
          <a:p>
            <a:r>
              <a:rPr lang="en-US" b="1" dirty="0"/>
              <a:t>Typical WWTP Screen </a:t>
            </a:r>
            <a:r>
              <a:rPr lang="en-US" b="1" dirty="0" err="1"/>
              <a:t>Bldg</a:t>
            </a:r>
            <a:br>
              <a:rPr lang="en-US" dirty="0"/>
            </a:br>
            <a:br>
              <a:rPr lang="en-US" dirty="0"/>
            </a:br>
            <a:r>
              <a:rPr lang="en-US" sz="1800" b="1" dirty="0"/>
              <a:t>Methane Sensor High</a:t>
            </a:r>
            <a:br>
              <a:rPr lang="en-US" sz="1800" b="1" dirty="0"/>
            </a:br>
            <a:br>
              <a:rPr lang="en-US" sz="1800" b="1" dirty="0"/>
            </a:br>
            <a:r>
              <a:rPr lang="en-US" sz="1800" b="1" dirty="0"/>
              <a:t>Oxygen Sensor Head Height</a:t>
            </a:r>
            <a:br>
              <a:rPr lang="en-US" sz="1800" b="1" dirty="0"/>
            </a:br>
            <a:br>
              <a:rPr lang="en-US" sz="1800" b="1" dirty="0"/>
            </a:br>
            <a:r>
              <a:rPr lang="en-US" sz="1800" b="1" dirty="0"/>
              <a:t>H2S Sensor Low</a:t>
            </a:r>
            <a:br>
              <a:rPr lang="en-US" sz="1800" b="1" dirty="0"/>
            </a:br>
            <a:br>
              <a:rPr lang="en-US" sz="1800" b="1" dirty="0"/>
            </a:br>
            <a:r>
              <a:rPr lang="en-US" sz="1800" b="1" dirty="0"/>
              <a:t>Petroleum Vapor Sensor Low</a:t>
            </a:r>
            <a:br>
              <a:rPr lang="en-US" sz="1800" dirty="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93420" y="433390"/>
            <a:ext cx="4606723" cy="6142298"/>
          </a:xfrm>
        </p:spPr>
      </p:pic>
      <p:sp>
        <p:nvSpPr>
          <p:cNvPr id="5" name="TextBox 4"/>
          <p:cNvSpPr txBox="1"/>
          <p:nvPr/>
        </p:nvSpPr>
        <p:spPr>
          <a:xfrm>
            <a:off x="9024395" y="1027906"/>
            <a:ext cx="1932972" cy="369332"/>
          </a:xfrm>
          <a:prstGeom prst="rect">
            <a:avLst/>
          </a:prstGeom>
          <a:noFill/>
        </p:spPr>
        <p:txBody>
          <a:bodyPr wrap="square" rtlCol="0">
            <a:spAutoFit/>
          </a:bodyPr>
          <a:lstStyle/>
          <a:p>
            <a:r>
              <a:rPr lang="en-US" dirty="0">
                <a:solidFill>
                  <a:srgbClr val="FF0000"/>
                </a:solidFill>
              </a:rPr>
              <a:t>Methane</a:t>
            </a:r>
            <a:r>
              <a:rPr lang="en-US" dirty="0"/>
              <a:t> </a:t>
            </a:r>
            <a:r>
              <a:rPr lang="en-US" dirty="0">
                <a:solidFill>
                  <a:srgbClr val="FF0000"/>
                </a:solidFill>
              </a:rPr>
              <a:t>sensor</a:t>
            </a:r>
          </a:p>
        </p:txBody>
      </p:sp>
      <p:sp>
        <p:nvSpPr>
          <p:cNvPr id="6" name="TextBox 5"/>
          <p:cNvSpPr txBox="1"/>
          <p:nvPr/>
        </p:nvSpPr>
        <p:spPr>
          <a:xfrm>
            <a:off x="7180773" y="5145803"/>
            <a:ext cx="1223412" cy="369332"/>
          </a:xfrm>
          <a:prstGeom prst="rect">
            <a:avLst/>
          </a:prstGeom>
          <a:noFill/>
        </p:spPr>
        <p:txBody>
          <a:bodyPr wrap="none" rtlCol="0">
            <a:spAutoFit/>
          </a:bodyPr>
          <a:lstStyle/>
          <a:p>
            <a:r>
              <a:rPr lang="en-US" dirty="0">
                <a:solidFill>
                  <a:srgbClr val="FF0000"/>
                </a:solidFill>
              </a:rPr>
              <a:t>H2S</a:t>
            </a:r>
            <a:r>
              <a:rPr lang="en-US" dirty="0"/>
              <a:t> </a:t>
            </a:r>
            <a:r>
              <a:rPr lang="en-US" dirty="0">
                <a:solidFill>
                  <a:srgbClr val="FF0000"/>
                </a:solidFill>
              </a:rPr>
              <a:t>sensor</a:t>
            </a:r>
          </a:p>
        </p:txBody>
      </p:sp>
      <p:sp>
        <p:nvSpPr>
          <p:cNvPr id="7" name="TextBox 6"/>
          <p:cNvSpPr txBox="1"/>
          <p:nvPr/>
        </p:nvSpPr>
        <p:spPr>
          <a:xfrm>
            <a:off x="8827625" y="4106065"/>
            <a:ext cx="1552220" cy="369332"/>
          </a:xfrm>
          <a:prstGeom prst="rect">
            <a:avLst/>
          </a:prstGeom>
          <a:noFill/>
        </p:spPr>
        <p:txBody>
          <a:bodyPr wrap="none" rtlCol="0">
            <a:spAutoFit/>
          </a:bodyPr>
          <a:lstStyle/>
          <a:p>
            <a:r>
              <a:rPr lang="en-US" dirty="0">
                <a:solidFill>
                  <a:srgbClr val="FF0000"/>
                </a:solidFill>
              </a:rPr>
              <a:t>Oxygen</a:t>
            </a:r>
            <a:r>
              <a:rPr lang="en-US" dirty="0"/>
              <a:t> </a:t>
            </a:r>
            <a:r>
              <a:rPr lang="en-US" dirty="0">
                <a:solidFill>
                  <a:srgbClr val="FF0000"/>
                </a:solidFill>
              </a:rPr>
              <a:t>sensor</a:t>
            </a:r>
          </a:p>
        </p:txBody>
      </p:sp>
      <p:sp>
        <p:nvSpPr>
          <p:cNvPr id="8" name="TextBox 7"/>
          <p:cNvSpPr txBox="1"/>
          <p:nvPr/>
        </p:nvSpPr>
        <p:spPr>
          <a:xfrm>
            <a:off x="8827625" y="5007304"/>
            <a:ext cx="1750672" cy="646331"/>
          </a:xfrm>
          <a:prstGeom prst="rect">
            <a:avLst/>
          </a:prstGeom>
          <a:noFill/>
        </p:spPr>
        <p:txBody>
          <a:bodyPr wrap="none" rtlCol="0">
            <a:spAutoFit/>
          </a:bodyPr>
          <a:lstStyle/>
          <a:p>
            <a:r>
              <a:rPr lang="en-US" dirty="0">
                <a:solidFill>
                  <a:srgbClr val="FF0000"/>
                </a:solidFill>
              </a:rPr>
              <a:t>Petroleum</a:t>
            </a:r>
            <a:r>
              <a:rPr lang="en-US" dirty="0"/>
              <a:t> </a:t>
            </a:r>
            <a:r>
              <a:rPr lang="en-US" dirty="0">
                <a:solidFill>
                  <a:srgbClr val="FF0000"/>
                </a:solidFill>
              </a:rPr>
              <a:t>vapor</a:t>
            </a:r>
          </a:p>
          <a:p>
            <a:r>
              <a:rPr lang="en-US" dirty="0">
                <a:solidFill>
                  <a:srgbClr val="FF0000"/>
                </a:solidFill>
              </a:rPr>
              <a:t>sensor</a:t>
            </a:r>
          </a:p>
        </p:txBody>
      </p:sp>
    </p:spTree>
    <p:extLst>
      <p:ext uri="{BB962C8B-B14F-4D97-AF65-F5344CB8AC3E}">
        <p14:creationId xmlns:p14="http://schemas.microsoft.com/office/powerpoint/2010/main" val="2876609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if the area I want to sense may flood?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59259" y="1690688"/>
            <a:ext cx="5583464" cy="4187598"/>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655" r="29098"/>
          <a:stretch/>
        </p:blipFill>
        <p:spPr>
          <a:xfrm>
            <a:off x="-32657" y="2712677"/>
            <a:ext cx="3947886" cy="3784808"/>
          </a:xfrm>
          <a:prstGeom prst="rect">
            <a:avLst/>
          </a:prstGeom>
        </p:spPr>
      </p:pic>
      <p:sp>
        <p:nvSpPr>
          <p:cNvPr id="6" name="TextBox 5"/>
          <p:cNvSpPr txBox="1"/>
          <p:nvPr/>
        </p:nvSpPr>
        <p:spPr>
          <a:xfrm>
            <a:off x="7400302" y="2107609"/>
            <a:ext cx="1524776" cy="369332"/>
          </a:xfrm>
          <a:prstGeom prst="rect">
            <a:avLst/>
          </a:prstGeom>
          <a:noFill/>
        </p:spPr>
        <p:txBody>
          <a:bodyPr wrap="none" rtlCol="0">
            <a:spAutoFit/>
          </a:bodyPr>
          <a:lstStyle/>
          <a:p>
            <a:r>
              <a:rPr lang="en-US" b="1" dirty="0">
                <a:solidFill>
                  <a:srgbClr val="FF0000"/>
                </a:solidFill>
              </a:rPr>
              <a:t>Pump module</a:t>
            </a:r>
          </a:p>
        </p:txBody>
      </p:sp>
      <p:sp>
        <p:nvSpPr>
          <p:cNvPr id="7" name="TextBox 6"/>
          <p:cNvSpPr txBox="1"/>
          <p:nvPr/>
        </p:nvSpPr>
        <p:spPr>
          <a:xfrm>
            <a:off x="4007402" y="6128153"/>
            <a:ext cx="2291397" cy="369332"/>
          </a:xfrm>
          <a:prstGeom prst="rect">
            <a:avLst/>
          </a:prstGeom>
          <a:noFill/>
        </p:spPr>
        <p:txBody>
          <a:bodyPr wrap="none" rtlCol="0">
            <a:spAutoFit/>
          </a:bodyPr>
          <a:lstStyle/>
          <a:p>
            <a:r>
              <a:rPr lang="en-US" b="1" dirty="0">
                <a:solidFill>
                  <a:srgbClr val="FF0000"/>
                </a:solidFill>
              </a:rPr>
              <a:t>Sample line with filter</a:t>
            </a:r>
          </a:p>
        </p:txBody>
      </p:sp>
      <p:cxnSp>
        <p:nvCxnSpPr>
          <p:cNvPr id="12" name="Straight Arrow Connector 11"/>
          <p:cNvCxnSpPr/>
          <p:nvPr/>
        </p:nvCxnSpPr>
        <p:spPr>
          <a:xfrm flipH="1" flipV="1">
            <a:off x="2946400" y="5225143"/>
            <a:ext cx="1061002" cy="90301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66743" y="5370286"/>
            <a:ext cx="2116670" cy="369332"/>
          </a:xfrm>
          <a:prstGeom prst="rect">
            <a:avLst/>
          </a:prstGeom>
          <a:noFill/>
        </p:spPr>
        <p:txBody>
          <a:bodyPr wrap="none" rtlCol="0">
            <a:spAutoFit/>
          </a:bodyPr>
          <a:lstStyle/>
          <a:p>
            <a:r>
              <a:rPr lang="en-US" b="1" dirty="0">
                <a:solidFill>
                  <a:srgbClr val="FF0000"/>
                </a:solidFill>
              </a:rPr>
              <a:t>H2S and LEL Sensors</a:t>
            </a:r>
          </a:p>
        </p:txBody>
      </p:sp>
      <p:cxnSp>
        <p:nvCxnSpPr>
          <p:cNvPr id="15" name="Straight Arrow Connector 14"/>
          <p:cNvCxnSpPr/>
          <p:nvPr/>
        </p:nvCxnSpPr>
        <p:spPr>
          <a:xfrm flipH="1" flipV="1">
            <a:off x="6429829" y="5050971"/>
            <a:ext cx="1270388" cy="36285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7460343" y="4876802"/>
            <a:ext cx="292212" cy="53702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3945" y="2292275"/>
            <a:ext cx="2919710" cy="369332"/>
          </a:xfrm>
          <a:prstGeom prst="rect">
            <a:avLst/>
          </a:prstGeom>
          <a:noFill/>
        </p:spPr>
        <p:txBody>
          <a:bodyPr wrap="none" rtlCol="0">
            <a:spAutoFit/>
          </a:bodyPr>
          <a:lstStyle/>
          <a:p>
            <a:r>
              <a:rPr lang="en-US" dirty="0"/>
              <a:t>Monitoring area below grade</a:t>
            </a:r>
          </a:p>
        </p:txBody>
      </p:sp>
      <p:sp>
        <p:nvSpPr>
          <p:cNvPr id="21" name="TextBox 20"/>
          <p:cNvSpPr txBox="1"/>
          <p:nvPr/>
        </p:nvSpPr>
        <p:spPr>
          <a:xfrm>
            <a:off x="7065023" y="6052455"/>
            <a:ext cx="3530582" cy="369332"/>
          </a:xfrm>
          <a:prstGeom prst="rect">
            <a:avLst/>
          </a:prstGeom>
          <a:noFill/>
        </p:spPr>
        <p:txBody>
          <a:bodyPr wrap="none" rtlCol="0">
            <a:spAutoFit/>
          </a:bodyPr>
          <a:lstStyle/>
          <a:p>
            <a:r>
              <a:rPr lang="en-US" dirty="0"/>
              <a:t>Monitoring equipment above grade</a:t>
            </a:r>
          </a:p>
        </p:txBody>
      </p:sp>
    </p:spTree>
    <p:extLst>
      <p:ext uri="{BB962C8B-B14F-4D97-AF65-F5344CB8AC3E}">
        <p14:creationId xmlns:p14="http://schemas.microsoft.com/office/powerpoint/2010/main" val="1094973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681D-FB49-41BB-A88F-E160F1FA4791}"/>
              </a:ext>
            </a:extLst>
          </p:cNvPr>
          <p:cNvSpPr>
            <a:spLocks noGrp="1"/>
          </p:cNvSpPr>
          <p:nvPr>
            <p:ph type="title"/>
          </p:nvPr>
        </p:nvSpPr>
        <p:spPr/>
        <p:txBody>
          <a:bodyPr/>
          <a:lstStyle/>
          <a:p>
            <a:r>
              <a:rPr lang="en-US" b="1" dirty="0"/>
              <a:t>What if I want to monitor for gas outdoors over a large area?</a:t>
            </a:r>
          </a:p>
        </p:txBody>
      </p:sp>
      <p:pic>
        <p:nvPicPr>
          <p:cNvPr id="5" name="Content Placeholder 4">
            <a:extLst>
              <a:ext uri="{FF2B5EF4-FFF2-40B4-BE49-F238E27FC236}">
                <a16:creationId xmlns:a16="http://schemas.microsoft.com/office/drawing/2014/main" id="{F914709B-DE10-49B2-856B-735D4511FE8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66090" y="1825625"/>
            <a:ext cx="6259819" cy="4351338"/>
          </a:xfrm>
        </p:spPr>
      </p:pic>
    </p:spTree>
    <p:extLst>
      <p:ext uri="{BB962C8B-B14F-4D97-AF65-F5344CB8AC3E}">
        <p14:creationId xmlns:p14="http://schemas.microsoft.com/office/powerpoint/2010/main" val="2090631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6DFA-49E7-44F2-A3EA-63487C3B717D}"/>
              </a:ext>
            </a:extLst>
          </p:cNvPr>
          <p:cNvSpPr>
            <a:spLocks noGrp="1"/>
          </p:cNvSpPr>
          <p:nvPr>
            <p:ph type="title"/>
          </p:nvPr>
        </p:nvSpPr>
        <p:spPr/>
        <p:txBody>
          <a:bodyPr/>
          <a:lstStyle/>
          <a:p>
            <a:r>
              <a:rPr lang="en-US" b="1" dirty="0"/>
              <a:t>Option for monitoring gases outdoors</a:t>
            </a:r>
          </a:p>
        </p:txBody>
      </p:sp>
      <p:pic>
        <p:nvPicPr>
          <p:cNvPr id="5" name="Content Placeholder 4">
            <a:extLst>
              <a:ext uri="{FF2B5EF4-FFF2-40B4-BE49-F238E27FC236}">
                <a16:creationId xmlns:a16="http://schemas.microsoft.com/office/drawing/2014/main" id="{962BB0A6-CF04-4DE0-8464-4D0C291751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13359"/>
            <a:ext cx="10515600" cy="4175870"/>
          </a:xfrm>
        </p:spPr>
      </p:pic>
    </p:spTree>
    <p:extLst>
      <p:ext uri="{BB962C8B-B14F-4D97-AF65-F5344CB8AC3E}">
        <p14:creationId xmlns:p14="http://schemas.microsoft.com/office/powerpoint/2010/main" val="3890940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BC67D-5471-4157-9FBD-7A26C9BDA208}"/>
              </a:ext>
            </a:extLst>
          </p:cNvPr>
          <p:cNvSpPr>
            <a:spLocks noGrp="1"/>
          </p:cNvSpPr>
          <p:nvPr>
            <p:ph type="title"/>
          </p:nvPr>
        </p:nvSpPr>
        <p:spPr/>
        <p:txBody>
          <a:bodyPr>
            <a:normAutofit/>
          </a:bodyPr>
          <a:lstStyle/>
          <a:p>
            <a:r>
              <a:rPr lang="en-US" b="1" dirty="0"/>
              <a:t>Open Path Gas Detectors available for the Following Gases</a:t>
            </a:r>
          </a:p>
        </p:txBody>
      </p:sp>
      <p:sp>
        <p:nvSpPr>
          <p:cNvPr id="3" name="Content Placeholder 2">
            <a:extLst>
              <a:ext uri="{FF2B5EF4-FFF2-40B4-BE49-F238E27FC236}">
                <a16:creationId xmlns:a16="http://schemas.microsoft.com/office/drawing/2014/main" id="{5809DA8B-5217-4ED1-9799-39C3F493622A}"/>
              </a:ext>
            </a:extLst>
          </p:cNvPr>
          <p:cNvSpPr>
            <a:spLocks noGrp="1"/>
          </p:cNvSpPr>
          <p:nvPr>
            <p:ph idx="1"/>
          </p:nvPr>
        </p:nvSpPr>
        <p:spPr/>
        <p:txBody>
          <a:bodyPr>
            <a:normAutofit/>
          </a:bodyPr>
          <a:lstStyle/>
          <a:p>
            <a:r>
              <a:rPr lang="en-US" dirty="0"/>
              <a:t>Methane (Natural Gas)</a:t>
            </a:r>
          </a:p>
          <a:p>
            <a:r>
              <a:rPr lang="en-US" dirty="0"/>
              <a:t>Propane</a:t>
            </a:r>
          </a:p>
          <a:p>
            <a:r>
              <a:rPr lang="en-US" dirty="0"/>
              <a:t>Ethylene</a:t>
            </a:r>
          </a:p>
          <a:p>
            <a:r>
              <a:rPr lang="en-US" dirty="0"/>
              <a:t>Ammonia</a:t>
            </a:r>
          </a:p>
          <a:p>
            <a:r>
              <a:rPr lang="en-US" dirty="0"/>
              <a:t>Hydrogen Fluoride</a:t>
            </a:r>
          </a:p>
          <a:p>
            <a:r>
              <a:rPr lang="en-US" dirty="0"/>
              <a:t>Carbon Dioxide</a:t>
            </a:r>
          </a:p>
          <a:p>
            <a:r>
              <a:rPr lang="en-US" dirty="0"/>
              <a:t>Hydrogen Chloride</a:t>
            </a:r>
          </a:p>
          <a:p>
            <a:r>
              <a:rPr lang="en-US" dirty="0"/>
              <a:t>Hydrogen Sulfide</a:t>
            </a:r>
          </a:p>
          <a:p>
            <a:endParaRPr lang="en-US" dirty="0"/>
          </a:p>
        </p:txBody>
      </p:sp>
    </p:spTree>
    <p:extLst>
      <p:ext uri="{BB962C8B-B14F-4D97-AF65-F5344CB8AC3E}">
        <p14:creationId xmlns:p14="http://schemas.microsoft.com/office/powerpoint/2010/main" val="262670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BC67D-5471-4157-9FBD-7A26C9BDA208}"/>
              </a:ext>
            </a:extLst>
          </p:cNvPr>
          <p:cNvSpPr>
            <a:spLocks noGrp="1"/>
          </p:cNvSpPr>
          <p:nvPr>
            <p:ph type="title"/>
          </p:nvPr>
        </p:nvSpPr>
        <p:spPr/>
        <p:txBody>
          <a:bodyPr>
            <a:normAutofit/>
          </a:bodyPr>
          <a:lstStyle/>
          <a:p>
            <a:r>
              <a:rPr lang="en-US" b="1" dirty="0"/>
              <a:t>Open Path Gas Detectors available for the Following Gases</a:t>
            </a:r>
          </a:p>
        </p:txBody>
      </p:sp>
      <p:sp>
        <p:nvSpPr>
          <p:cNvPr id="3" name="Content Placeholder 2">
            <a:extLst>
              <a:ext uri="{FF2B5EF4-FFF2-40B4-BE49-F238E27FC236}">
                <a16:creationId xmlns:a16="http://schemas.microsoft.com/office/drawing/2014/main" id="{5809DA8B-5217-4ED1-9799-39C3F493622A}"/>
              </a:ext>
            </a:extLst>
          </p:cNvPr>
          <p:cNvSpPr>
            <a:spLocks noGrp="1"/>
          </p:cNvSpPr>
          <p:nvPr>
            <p:ph sz="half" idx="1"/>
          </p:nvPr>
        </p:nvSpPr>
        <p:spPr/>
        <p:txBody>
          <a:bodyPr>
            <a:normAutofit/>
          </a:bodyPr>
          <a:lstStyle/>
          <a:p>
            <a:r>
              <a:rPr lang="en-US" dirty="0"/>
              <a:t>Methane (Natural Gas)</a:t>
            </a:r>
          </a:p>
          <a:p>
            <a:r>
              <a:rPr lang="en-US" dirty="0"/>
              <a:t>Propane</a:t>
            </a:r>
          </a:p>
          <a:p>
            <a:r>
              <a:rPr lang="en-US" dirty="0"/>
              <a:t>Ethylene</a:t>
            </a:r>
          </a:p>
          <a:p>
            <a:r>
              <a:rPr lang="en-US" dirty="0"/>
              <a:t>Ammonia</a:t>
            </a:r>
          </a:p>
          <a:p>
            <a:r>
              <a:rPr lang="en-US" dirty="0"/>
              <a:t>Hydrogen Fluoride</a:t>
            </a:r>
          </a:p>
          <a:p>
            <a:r>
              <a:rPr lang="en-US" dirty="0"/>
              <a:t>Carbon Dioxide</a:t>
            </a:r>
          </a:p>
          <a:p>
            <a:r>
              <a:rPr lang="en-US" dirty="0"/>
              <a:t>Hydrogen Chloride</a:t>
            </a:r>
          </a:p>
          <a:p>
            <a:r>
              <a:rPr lang="en-US" dirty="0"/>
              <a:t>Hydrogen Sulfide</a:t>
            </a:r>
          </a:p>
          <a:p>
            <a:endParaRPr lang="en-US" dirty="0"/>
          </a:p>
        </p:txBody>
      </p:sp>
      <p:sp>
        <p:nvSpPr>
          <p:cNvPr id="4" name="Content Placeholder 3">
            <a:extLst>
              <a:ext uri="{FF2B5EF4-FFF2-40B4-BE49-F238E27FC236}">
                <a16:creationId xmlns:a16="http://schemas.microsoft.com/office/drawing/2014/main" id="{9FEC7AC0-FDA0-4137-AE64-CBB4D1FF3698}"/>
              </a:ext>
            </a:extLst>
          </p:cNvPr>
          <p:cNvSpPr>
            <a:spLocks noGrp="1"/>
          </p:cNvSpPr>
          <p:nvPr>
            <p:ph sz="half" idx="2"/>
          </p:nvPr>
        </p:nvSpPr>
        <p:spPr>
          <a:xfrm>
            <a:off x="5647099" y="2414100"/>
            <a:ext cx="5181600" cy="1325563"/>
          </a:xfrm>
        </p:spPr>
        <p:txBody>
          <a:bodyPr/>
          <a:lstStyle/>
          <a:p>
            <a:pPr marL="0" indent="0">
              <a:buNone/>
            </a:pPr>
            <a:r>
              <a:rPr lang="en-US" b="1" dirty="0">
                <a:solidFill>
                  <a:srgbClr val="FF0000"/>
                </a:solidFill>
              </a:rPr>
              <a:t>Need to keep clear line of sight between source and detector</a:t>
            </a:r>
          </a:p>
        </p:txBody>
      </p:sp>
      <p:pic>
        <p:nvPicPr>
          <p:cNvPr id="6" name="Picture 5">
            <a:extLst>
              <a:ext uri="{FF2B5EF4-FFF2-40B4-BE49-F238E27FC236}">
                <a16:creationId xmlns:a16="http://schemas.microsoft.com/office/drawing/2014/main" id="{85A74520-8A55-405E-8520-729776442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251" y="4001632"/>
            <a:ext cx="3266579" cy="2491243"/>
          </a:xfrm>
          <a:prstGeom prst="rect">
            <a:avLst/>
          </a:prstGeom>
        </p:spPr>
      </p:pic>
    </p:spTree>
    <p:extLst>
      <p:ext uri="{BB962C8B-B14F-4D97-AF65-F5344CB8AC3E}">
        <p14:creationId xmlns:p14="http://schemas.microsoft.com/office/powerpoint/2010/main" val="3935376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B3C79B-82C0-46CA-B0A7-2DBB873AF178}"/>
              </a:ext>
            </a:extLst>
          </p:cNvPr>
          <p:cNvSpPr>
            <a:spLocks noGrp="1"/>
          </p:cNvSpPr>
          <p:nvPr>
            <p:ph type="title"/>
          </p:nvPr>
        </p:nvSpPr>
        <p:spPr>
          <a:xfrm>
            <a:off x="838200" y="500062"/>
            <a:ext cx="10515600" cy="1325563"/>
          </a:xfrm>
        </p:spPr>
        <p:txBody>
          <a:bodyPr>
            <a:normAutofit fontScale="90000"/>
          </a:bodyPr>
          <a:lstStyle/>
          <a:p>
            <a:r>
              <a:rPr lang="en-US" sz="3200" b="1" dirty="0"/>
              <a:t>If you require a PDH certificate, please send a chat message with the following info:</a:t>
            </a:r>
            <a:br>
              <a:rPr lang="en-US" sz="3200" dirty="0"/>
            </a:br>
            <a:r>
              <a:rPr lang="en-US" sz="3200" dirty="0"/>
              <a:t>- Your name</a:t>
            </a:r>
            <a:br>
              <a:rPr lang="en-US" sz="3200" dirty="0"/>
            </a:br>
            <a:r>
              <a:rPr lang="en-US" sz="3200" dirty="0"/>
              <a:t>- PE# and state</a:t>
            </a:r>
            <a:br>
              <a:rPr lang="en-US" sz="3200" dirty="0"/>
            </a:br>
            <a:r>
              <a:rPr lang="en-US" sz="3200" dirty="0"/>
              <a:t>- email address</a:t>
            </a:r>
          </a:p>
        </p:txBody>
      </p:sp>
      <p:pic>
        <p:nvPicPr>
          <p:cNvPr id="7" name="Content Placeholder 6">
            <a:extLst>
              <a:ext uri="{FF2B5EF4-FFF2-40B4-BE49-F238E27FC236}">
                <a16:creationId xmlns:a16="http://schemas.microsoft.com/office/drawing/2014/main" id="{C8FE507D-900B-4BD8-A3C2-D168D3082343}"/>
              </a:ext>
            </a:extLst>
          </p:cNvPr>
          <p:cNvPicPr>
            <a:picLocks noGrp="1" noChangeAspect="1"/>
          </p:cNvPicPr>
          <p:nvPr>
            <p:ph sz="half" idx="1"/>
          </p:nvPr>
        </p:nvPicPr>
        <p:blipFill>
          <a:blip r:embed="rId2"/>
          <a:stretch>
            <a:fillRect/>
          </a:stretch>
        </p:blipFill>
        <p:spPr>
          <a:xfrm>
            <a:off x="3155887" y="2232667"/>
            <a:ext cx="5598814" cy="4260208"/>
          </a:xfrm>
          <a:prstGeom prst="rect">
            <a:avLst/>
          </a:prstGeom>
          <a:effectLst>
            <a:innerShdw blurRad="114300">
              <a:prstClr val="black"/>
            </a:innerShdw>
            <a:softEdge rad="0"/>
          </a:effectLst>
        </p:spPr>
      </p:pic>
      <p:sp>
        <p:nvSpPr>
          <p:cNvPr id="6" name="Content Placeholder 5">
            <a:extLst>
              <a:ext uri="{FF2B5EF4-FFF2-40B4-BE49-F238E27FC236}">
                <a16:creationId xmlns:a16="http://schemas.microsoft.com/office/drawing/2014/main" id="{4301E11A-14B1-4C0B-8E51-5234FBB8FE4E}"/>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184099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B05A1-0D2E-4603-8910-194482488A1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D43A89F4-70E8-4B9C-A98E-55A7033429DF}"/>
              </a:ext>
            </a:extLst>
          </p:cNvPr>
          <p:cNvPicPr>
            <a:picLocks noGrp="1" noChangeAspect="1"/>
          </p:cNvPicPr>
          <p:nvPr>
            <p:ph sz="half" idx="1"/>
          </p:nvPr>
        </p:nvPicPr>
        <p:blipFill>
          <a:blip r:embed="rId2"/>
          <a:stretch>
            <a:fillRect/>
          </a:stretch>
        </p:blipFill>
        <p:spPr>
          <a:xfrm>
            <a:off x="838200" y="861186"/>
            <a:ext cx="9591392" cy="5617815"/>
          </a:xfrm>
          <a:prstGeom prst="rect">
            <a:avLst/>
          </a:prstGeom>
        </p:spPr>
      </p:pic>
      <p:sp>
        <p:nvSpPr>
          <p:cNvPr id="4" name="Content Placeholder 3">
            <a:extLst>
              <a:ext uri="{FF2B5EF4-FFF2-40B4-BE49-F238E27FC236}">
                <a16:creationId xmlns:a16="http://schemas.microsoft.com/office/drawing/2014/main" id="{CFBF9EC8-8DBB-400C-8B5F-6673D9325DEA}"/>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2641503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BAEB-6307-4A74-86E3-93C2BA73FD1A}"/>
              </a:ext>
            </a:extLst>
          </p:cNvPr>
          <p:cNvSpPr>
            <a:spLocks noGrp="1"/>
          </p:cNvSpPr>
          <p:nvPr>
            <p:ph type="title"/>
          </p:nvPr>
        </p:nvSpPr>
        <p:spPr/>
        <p:txBody>
          <a:bodyPr/>
          <a:lstStyle/>
          <a:p>
            <a:endParaRPr lang="en-US" dirty="0"/>
          </a:p>
        </p:txBody>
      </p:sp>
      <p:pic>
        <p:nvPicPr>
          <p:cNvPr id="5122" name="Picture 2" descr="9 Questions you should ask web development agency before building a web  site - Orange Hill Development">
            <a:extLst>
              <a:ext uri="{FF2B5EF4-FFF2-40B4-BE49-F238E27FC236}">
                <a16:creationId xmlns:a16="http://schemas.microsoft.com/office/drawing/2014/main" id="{F4352389-B138-4B76-921A-C695922525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212" y="1078294"/>
            <a:ext cx="10041587" cy="541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389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F7E7-0BC1-41F7-993E-D413F1D5664A}"/>
              </a:ext>
            </a:extLst>
          </p:cNvPr>
          <p:cNvSpPr>
            <a:spLocks noGrp="1"/>
          </p:cNvSpPr>
          <p:nvPr>
            <p:ph type="title"/>
          </p:nvPr>
        </p:nvSpPr>
        <p:spPr/>
        <p:txBody>
          <a:bodyPr/>
          <a:lstStyle/>
          <a:p>
            <a:endParaRPr lang="en-US"/>
          </a:p>
        </p:txBody>
      </p:sp>
      <p:pic>
        <p:nvPicPr>
          <p:cNvPr id="4098" name="Picture 2" descr="Meetings Adjourned – Hermetas">
            <a:extLst>
              <a:ext uri="{FF2B5EF4-FFF2-40B4-BE49-F238E27FC236}">
                <a16:creationId xmlns:a16="http://schemas.microsoft.com/office/drawing/2014/main" id="{41AD5DD0-CF36-4BC4-A522-C9D818023A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7128" y="570368"/>
            <a:ext cx="10698223" cy="5991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89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98D2-7E6B-47B8-B544-8E27075E834A}"/>
              </a:ext>
            </a:extLst>
          </p:cNvPr>
          <p:cNvSpPr>
            <a:spLocks noGrp="1"/>
          </p:cNvSpPr>
          <p:nvPr>
            <p:ph type="title"/>
          </p:nvPr>
        </p:nvSpPr>
        <p:spPr/>
        <p:txBody>
          <a:bodyPr>
            <a:normAutofit fontScale="90000"/>
          </a:bodyPr>
          <a:lstStyle/>
          <a:p>
            <a:r>
              <a:rPr lang="en-US" dirty="0"/>
              <a:t>Gilson Engineering is now the representative for MSA fixed gas detection products in Florida</a:t>
            </a:r>
          </a:p>
        </p:txBody>
      </p:sp>
      <p:pic>
        <p:nvPicPr>
          <p:cNvPr id="1026" name="Picture 2" descr="No alternative text description for this image">
            <a:extLst>
              <a:ext uri="{FF2B5EF4-FFF2-40B4-BE49-F238E27FC236}">
                <a16:creationId xmlns:a16="http://schemas.microsoft.com/office/drawing/2014/main" id="{D6F009FA-AF1D-4614-AB5E-182FE464B2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3961" y="2072905"/>
            <a:ext cx="5596173" cy="419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588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Where are Ambient Gas Detectors Installed</a:t>
            </a:r>
          </a:p>
        </p:txBody>
      </p:sp>
      <p:sp>
        <p:nvSpPr>
          <p:cNvPr id="3" name="Content Placeholder 2"/>
          <p:cNvSpPr>
            <a:spLocks noGrp="1"/>
          </p:cNvSpPr>
          <p:nvPr>
            <p:ph idx="1"/>
          </p:nvPr>
        </p:nvSpPr>
        <p:spPr/>
        <p:txBody>
          <a:bodyPr>
            <a:normAutofit/>
          </a:bodyPr>
          <a:lstStyle/>
          <a:p>
            <a:r>
              <a:rPr lang="en-US" dirty="0"/>
              <a:t>Chemical Plants</a:t>
            </a:r>
          </a:p>
          <a:p>
            <a:r>
              <a:rPr lang="en-US" dirty="0"/>
              <a:t>Refineries</a:t>
            </a:r>
          </a:p>
          <a:p>
            <a:r>
              <a:rPr lang="en-US" dirty="0"/>
              <a:t>Water and Wastewater Plants</a:t>
            </a:r>
          </a:p>
          <a:p>
            <a:r>
              <a:rPr lang="en-US" dirty="0"/>
              <a:t>Gas and Chemical Storage </a:t>
            </a:r>
          </a:p>
          <a:p>
            <a:r>
              <a:rPr lang="en-US" dirty="0"/>
              <a:t>Office Buildings</a:t>
            </a:r>
          </a:p>
          <a:p>
            <a:r>
              <a:rPr lang="en-US" dirty="0"/>
              <a:t>Parking Garages (CO, NO</a:t>
            </a:r>
            <a:r>
              <a:rPr lang="en-US" sz="2400" dirty="0"/>
              <a:t>2</a:t>
            </a:r>
            <a:r>
              <a:rPr lang="en-US" dirty="0"/>
              <a:t>)</a:t>
            </a:r>
          </a:p>
          <a:p>
            <a:r>
              <a:rPr lang="en-US" dirty="0"/>
              <a:t>Your House (CO)</a:t>
            </a:r>
          </a:p>
          <a:p>
            <a:endParaRPr lang="en-US" dirty="0"/>
          </a:p>
        </p:txBody>
      </p:sp>
      <p:pic>
        <p:nvPicPr>
          <p:cNvPr id="3074" name="Picture 2" descr="How wastewater treatment plants work (part 2) - Dutchland Inc.">
            <a:extLst>
              <a:ext uri="{FF2B5EF4-FFF2-40B4-BE49-F238E27FC236}">
                <a16:creationId xmlns:a16="http://schemas.microsoft.com/office/drawing/2014/main" id="{A3CA712D-711F-40DF-A49E-F294494A7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955123"/>
            <a:ext cx="318135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Chemical Plant of the Future | CHEManager">
            <a:extLst>
              <a:ext uri="{FF2B5EF4-FFF2-40B4-BE49-F238E27FC236}">
                <a16:creationId xmlns:a16="http://schemas.microsoft.com/office/drawing/2014/main" id="{80C19000-5BBB-458B-A897-CD8B619F4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408" y="1609190"/>
            <a:ext cx="26193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ew parking app at WSU Pullman means no more need for quarters | WSU  Insider | Washington State University">
            <a:extLst>
              <a:ext uri="{FF2B5EF4-FFF2-40B4-BE49-F238E27FC236}">
                <a16:creationId xmlns:a16="http://schemas.microsoft.com/office/drawing/2014/main" id="{579AD3E3-84C2-4185-B402-F556E22013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6709" y="2986088"/>
            <a:ext cx="261937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01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05AE2-0F05-4088-B64F-2416F9D2927A}"/>
              </a:ext>
            </a:extLst>
          </p:cNvPr>
          <p:cNvSpPr>
            <a:spLocks noGrp="1"/>
          </p:cNvSpPr>
          <p:nvPr>
            <p:ph type="title"/>
          </p:nvPr>
        </p:nvSpPr>
        <p:spPr/>
        <p:txBody>
          <a:bodyPr/>
          <a:lstStyle/>
          <a:p>
            <a:pPr algn="ctr"/>
            <a:r>
              <a:rPr lang="en-US" b="1" dirty="0"/>
              <a:t>Where do I install Gas Detectors</a:t>
            </a:r>
          </a:p>
        </p:txBody>
      </p:sp>
      <p:sp>
        <p:nvSpPr>
          <p:cNvPr id="3" name="Content Placeholder 2">
            <a:extLst>
              <a:ext uri="{FF2B5EF4-FFF2-40B4-BE49-F238E27FC236}">
                <a16:creationId xmlns:a16="http://schemas.microsoft.com/office/drawing/2014/main" id="{CFEB6A05-C2FC-449F-A32F-4FA1AEDB0191}"/>
              </a:ext>
            </a:extLst>
          </p:cNvPr>
          <p:cNvSpPr>
            <a:spLocks noGrp="1"/>
          </p:cNvSpPr>
          <p:nvPr>
            <p:ph idx="1"/>
          </p:nvPr>
        </p:nvSpPr>
        <p:spPr>
          <a:xfrm>
            <a:off x="838200" y="1825625"/>
            <a:ext cx="6160129" cy="4351338"/>
          </a:xfrm>
        </p:spPr>
        <p:txBody>
          <a:bodyPr>
            <a:normAutofit fontScale="92500" lnSpcReduction="20000"/>
          </a:bodyPr>
          <a:lstStyle/>
          <a:p>
            <a:pPr marL="0" indent="0">
              <a:buNone/>
            </a:pPr>
            <a:r>
              <a:rPr lang="en-US" sz="4000" dirty="0"/>
              <a:t>IEC 60079-29-2.</a:t>
            </a:r>
          </a:p>
          <a:p>
            <a:pPr marL="0" indent="0">
              <a:buNone/>
            </a:pPr>
            <a:r>
              <a:rPr lang="en-US" dirty="0"/>
              <a:t>Gives guidance on sensor technologies, and general ‘rule of thumb’ suggestions as to where combustible gas and Oxygen sensors should be located.</a:t>
            </a:r>
          </a:p>
          <a:p>
            <a:pPr marL="0" indent="0">
              <a:buNone/>
            </a:pPr>
            <a:endParaRPr lang="en-US" dirty="0"/>
          </a:p>
          <a:p>
            <a:pPr marL="0" indent="0">
              <a:buNone/>
            </a:pPr>
            <a:r>
              <a:rPr lang="en-US" sz="4000" dirty="0"/>
              <a:t>ASHRAE 15</a:t>
            </a:r>
          </a:p>
          <a:p>
            <a:pPr marL="0" indent="0">
              <a:buNone/>
            </a:pPr>
            <a:r>
              <a:rPr lang="en-US" dirty="0"/>
              <a:t>States that a refrigerant monitor capable of detecting the TLV for a refrigerant gas must be installed in a mechanical equipment room.</a:t>
            </a:r>
          </a:p>
        </p:txBody>
      </p:sp>
      <p:pic>
        <p:nvPicPr>
          <p:cNvPr id="2050" name="Picture 2" descr="800 Ton Water-Cooled Chiller - Surplus Group">
            <a:extLst>
              <a:ext uri="{FF2B5EF4-FFF2-40B4-BE49-F238E27FC236}">
                <a16:creationId xmlns:a16="http://schemas.microsoft.com/office/drawing/2014/main" id="{546B0C97-6B4B-4A9A-BCE1-A2508125E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164" y="3630440"/>
            <a:ext cx="4293653" cy="2862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03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838200" y="365126"/>
            <a:ext cx="10515600" cy="829932"/>
          </a:xfrm>
        </p:spPr>
        <p:txBody>
          <a:bodyPr/>
          <a:lstStyle/>
          <a:p>
            <a:pPr algn="ctr"/>
            <a:r>
              <a:rPr lang="en-US" altLang="en-US" b="1" dirty="0"/>
              <a:t>Where do I Install Gas Detectors</a:t>
            </a:r>
          </a:p>
        </p:txBody>
      </p:sp>
      <p:sp>
        <p:nvSpPr>
          <p:cNvPr id="168963" name="Rectangle 3"/>
          <p:cNvSpPr>
            <a:spLocks noGrp="1" noChangeArrowheads="1"/>
          </p:cNvSpPr>
          <p:nvPr>
            <p:ph type="body" idx="1"/>
          </p:nvPr>
        </p:nvSpPr>
        <p:spPr>
          <a:xfrm>
            <a:off x="838200" y="1195058"/>
            <a:ext cx="10515600" cy="2710162"/>
          </a:xfrm>
        </p:spPr>
        <p:txBody>
          <a:bodyPr>
            <a:normAutofit/>
          </a:bodyPr>
          <a:lstStyle/>
          <a:p>
            <a:pPr>
              <a:buFont typeface="Wingdings" panose="05000000000000000000" pitchFamily="2" charset="2"/>
              <a:buNone/>
            </a:pPr>
            <a:r>
              <a:rPr lang="en-US" altLang="en-US" b="1" dirty="0"/>
              <a:t>NFPA-820 </a:t>
            </a:r>
            <a:r>
              <a:rPr lang="en-US" altLang="en-US" sz="2400" dirty="0"/>
              <a:t>(Standard for Fire Protection in Wastewater Treatment and Collection Facilities)</a:t>
            </a:r>
          </a:p>
          <a:p>
            <a:pPr>
              <a:buFont typeface="Wingdings" panose="05000000000000000000" pitchFamily="2" charset="2"/>
              <a:buNone/>
            </a:pPr>
            <a:endParaRPr lang="en-US" altLang="en-US" sz="2400" dirty="0"/>
          </a:p>
          <a:p>
            <a:pPr>
              <a:buFont typeface="Wingdings" panose="05000000000000000000" pitchFamily="2" charset="2"/>
              <a:buNone/>
            </a:pPr>
            <a:r>
              <a:rPr lang="en-US" altLang="en-US" sz="2400" b="1" dirty="0"/>
              <a:t>Sec A-5-4.2</a:t>
            </a:r>
            <a:r>
              <a:rPr lang="en-US" altLang="en-US" sz="2400" dirty="0"/>
              <a:t> ‘</a:t>
            </a:r>
            <a:r>
              <a:rPr lang="en-US" altLang="en-US" sz="2400" i="1" dirty="0"/>
              <a:t>Other types of detectors, such as heat and smoke detectors, have standards recommending spacing usually based on a certain area per detector. There are no known recognized standards or guidelines for the locating or spacing of combustible gas detectors’.</a:t>
            </a:r>
          </a:p>
        </p:txBody>
      </p:sp>
      <p:pic>
        <p:nvPicPr>
          <p:cNvPr id="3" name="Picture 2">
            <a:extLst>
              <a:ext uri="{FF2B5EF4-FFF2-40B4-BE49-F238E27FC236}">
                <a16:creationId xmlns:a16="http://schemas.microsoft.com/office/drawing/2014/main" id="{E6D94B34-5408-4D60-A9FE-F974E4DBE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1457" y="3578381"/>
            <a:ext cx="4089149" cy="3066862"/>
          </a:xfrm>
          <a:prstGeom prst="rect">
            <a:avLst/>
          </a:prstGeom>
        </p:spPr>
      </p:pic>
    </p:spTree>
    <p:extLst>
      <p:ext uri="{BB962C8B-B14F-4D97-AF65-F5344CB8AC3E}">
        <p14:creationId xmlns:p14="http://schemas.microsoft.com/office/powerpoint/2010/main" val="1655834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from NFPA-820</a:t>
            </a:r>
          </a:p>
        </p:txBody>
      </p:sp>
      <p:pic>
        <p:nvPicPr>
          <p:cNvPr id="4" name="Content Placeholder 3"/>
          <p:cNvPicPr>
            <a:picLocks noGrp="1" noChangeAspect="1"/>
          </p:cNvPicPr>
          <p:nvPr>
            <p:ph idx="1"/>
          </p:nvPr>
        </p:nvPicPr>
        <p:blipFill>
          <a:blip r:embed="rId2"/>
          <a:stretch>
            <a:fillRect/>
          </a:stretch>
        </p:blipFill>
        <p:spPr>
          <a:xfrm>
            <a:off x="488465" y="1596783"/>
            <a:ext cx="7037101" cy="4641809"/>
          </a:xfrm>
          <a:prstGeom prst="rect">
            <a:avLst/>
          </a:prstGeom>
        </p:spPr>
      </p:pic>
      <p:pic>
        <p:nvPicPr>
          <p:cNvPr id="3" name="Picture 2">
            <a:extLst>
              <a:ext uri="{FF2B5EF4-FFF2-40B4-BE49-F238E27FC236}">
                <a16:creationId xmlns:a16="http://schemas.microsoft.com/office/drawing/2014/main" id="{7E0FE165-F304-49C3-BE08-4AB460CDD9FA}"/>
              </a:ext>
            </a:extLst>
          </p:cNvPr>
          <p:cNvPicPr>
            <a:picLocks noChangeAspect="1"/>
          </p:cNvPicPr>
          <p:nvPr/>
        </p:nvPicPr>
        <p:blipFill>
          <a:blip r:embed="rId3"/>
          <a:stretch>
            <a:fillRect/>
          </a:stretch>
        </p:blipFill>
        <p:spPr>
          <a:xfrm>
            <a:off x="7525566" y="4328663"/>
            <a:ext cx="4177969" cy="1909929"/>
          </a:xfrm>
          <a:prstGeom prst="rect">
            <a:avLst/>
          </a:prstGeom>
        </p:spPr>
      </p:pic>
      <p:sp>
        <p:nvSpPr>
          <p:cNvPr id="8" name="Rectangle 7">
            <a:extLst>
              <a:ext uri="{FF2B5EF4-FFF2-40B4-BE49-F238E27FC236}">
                <a16:creationId xmlns:a16="http://schemas.microsoft.com/office/drawing/2014/main" id="{B26609EF-F7DC-4A12-B148-8F7937277505}"/>
              </a:ext>
            </a:extLst>
          </p:cNvPr>
          <p:cNvSpPr/>
          <p:nvPr/>
        </p:nvSpPr>
        <p:spPr>
          <a:xfrm>
            <a:off x="7525566" y="4667251"/>
            <a:ext cx="2035628" cy="146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0339846-FD6F-4495-8EBA-2160228D5549}"/>
              </a:ext>
            </a:extLst>
          </p:cNvPr>
          <p:cNvSpPr/>
          <p:nvPr/>
        </p:nvSpPr>
        <p:spPr>
          <a:xfrm>
            <a:off x="6672404" y="2634558"/>
            <a:ext cx="688063" cy="4979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90AF926-4837-4119-9132-B2BB98748F9A}"/>
              </a:ext>
            </a:extLst>
          </p:cNvPr>
          <p:cNvSpPr/>
          <p:nvPr/>
        </p:nvSpPr>
        <p:spPr>
          <a:xfrm>
            <a:off x="2154725" y="2634558"/>
            <a:ext cx="869132" cy="715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98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37B6-6080-4B7F-AACC-0214F0BAD55A}"/>
              </a:ext>
            </a:extLst>
          </p:cNvPr>
          <p:cNvSpPr>
            <a:spLocks noGrp="1"/>
          </p:cNvSpPr>
          <p:nvPr>
            <p:ph type="title"/>
          </p:nvPr>
        </p:nvSpPr>
        <p:spPr/>
        <p:txBody>
          <a:bodyPr/>
          <a:lstStyle/>
          <a:p>
            <a:pPr algn="ctr"/>
            <a:r>
              <a:rPr lang="en-US" b="1" dirty="0"/>
              <a:t>Where do I install Gas Detectors</a:t>
            </a:r>
            <a:endParaRPr lang="en-US" dirty="0"/>
          </a:p>
        </p:txBody>
      </p:sp>
      <p:pic>
        <p:nvPicPr>
          <p:cNvPr id="4" name="Content Placeholder 3">
            <a:extLst>
              <a:ext uri="{FF2B5EF4-FFF2-40B4-BE49-F238E27FC236}">
                <a16:creationId xmlns:a16="http://schemas.microsoft.com/office/drawing/2014/main" id="{ABBC40FC-D72C-4AB3-9777-CF519CF31D20}"/>
              </a:ext>
            </a:extLst>
          </p:cNvPr>
          <p:cNvPicPr>
            <a:picLocks noGrp="1" noChangeAspect="1"/>
          </p:cNvPicPr>
          <p:nvPr>
            <p:ph sz="half" idx="1"/>
          </p:nvPr>
        </p:nvPicPr>
        <p:blipFill>
          <a:blip r:embed="rId2"/>
          <a:stretch>
            <a:fillRect/>
          </a:stretch>
        </p:blipFill>
        <p:spPr>
          <a:xfrm>
            <a:off x="684291" y="1536821"/>
            <a:ext cx="5181600" cy="2285334"/>
          </a:xfrm>
          <a:prstGeom prst="rect">
            <a:avLst/>
          </a:prstGeom>
        </p:spPr>
      </p:pic>
      <p:sp>
        <p:nvSpPr>
          <p:cNvPr id="5" name="Content Placeholder 4">
            <a:extLst>
              <a:ext uri="{FF2B5EF4-FFF2-40B4-BE49-F238E27FC236}">
                <a16:creationId xmlns:a16="http://schemas.microsoft.com/office/drawing/2014/main" id="{5FF78D1F-81C5-4DE4-9F22-952B2B83A3C3}"/>
              </a:ext>
            </a:extLst>
          </p:cNvPr>
          <p:cNvSpPr>
            <a:spLocks noGrp="1"/>
          </p:cNvSpPr>
          <p:nvPr>
            <p:ph sz="half" idx="2"/>
          </p:nvPr>
        </p:nvSpPr>
        <p:spPr/>
        <p:txBody>
          <a:bodyPr/>
          <a:lstStyle/>
          <a:p>
            <a:pPr marL="0" indent="0">
              <a:buNone/>
            </a:pPr>
            <a:r>
              <a:rPr lang="en-US" sz="3200" b="1" dirty="0"/>
              <a:t>ISA TR 84.00.07</a:t>
            </a:r>
          </a:p>
          <a:p>
            <a:r>
              <a:rPr lang="en-US" sz="1800" dirty="0"/>
              <a:t>This report describes coverage and safety availability of fire and gas detection systems.  Similar to Safety Instrumented Systems (SIS).</a:t>
            </a:r>
          </a:p>
          <a:p>
            <a:r>
              <a:rPr lang="en-US" sz="1800" dirty="0"/>
              <a:t>Covers geographic coverage, and scenario based coverage (if this valve fails, will the leak be detected).</a:t>
            </a:r>
          </a:p>
          <a:p>
            <a:r>
              <a:rPr lang="en-US" sz="1800" dirty="0"/>
              <a:t>Computational Fluid Dynamics (CFD) modeling of gas releases</a:t>
            </a:r>
          </a:p>
          <a:p>
            <a:r>
              <a:rPr lang="en-US" sz="1800" dirty="0"/>
              <a:t>Third parties can perform this service:  &gt;$10K/site</a:t>
            </a:r>
          </a:p>
          <a:p>
            <a:pPr marL="0" indent="0">
              <a:buNone/>
            </a:pPr>
            <a:endParaRPr lang="en-US" dirty="0"/>
          </a:p>
        </p:txBody>
      </p:sp>
    </p:spTree>
    <p:extLst>
      <p:ext uri="{BB962C8B-B14F-4D97-AF65-F5344CB8AC3E}">
        <p14:creationId xmlns:p14="http://schemas.microsoft.com/office/powerpoint/2010/main" val="2626923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A42F-3365-4867-9C4C-FCCDD3206E72}"/>
              </a:ext>
            </a:extLst>
          </p:cNvPr>
          <p:cNvSpPr>
            <a:spLocks noGrp="1"/>
          </p:cNvSpPr>
          <p:nvPr>
            <p:ph type="title"/>
          </p:nvPr>
        </p:nvSpPr>
        <p:spPr/>
        <p:txBody>
          <a:bodyPr/>
          <a:lstStyle/>
          <a:p>
            <a:r>
              <a:rPr lang="en-US" b="1" dirty="0"/>
              <a:t>Question</a:t>
            </a:r>
          </a:p>
        </p:txBody>
      </p:sp>
      <p:sp>
        <p:nvSpPr>
          <p:cNvPr id="3" name="Content Placeholder 2">
            <a:extLst>
              <a:ext uri="{FF2B5EF4-FFF2-40B4-BE49-F238E27FC236}">
                <a16:creationId xmlns:a16="http://schemas.microsoft.com/office/drawing/2014/main" id="{A81461F3-46D5-4C0D-856D-0AFE417331CE}"/>
              </a:ext>
            </a:extLst>
          </p:cNvPr>
          <p:cNvSpPr>
            <a:spLocks noGrp="1"/>
          </p:cNvSpPr>
          <p:nvPr>
            <p:ph idx="1"/>
          </p:nvPr>
        </p:nvSpPr>
        <p:spPr>
          <a:xfrm>
            <a:off x="838200" y="1825625"/>
            <a:ext cx="10515600" cy="2112632"/>
          </a:xfrm>
        </p:spPr>
        <p:txBody>
          <a:bodyPr>
            <a:normAutofit/>
          </a:bodyPr>
          <a:lstStyle/>
          <a:p>
            <a:r>
              <a:rPr lang="en-US" dirty="0"/>
              <a:t>What is the sensing range of a combustible gas point detector?</a:t>
            </a:r>
          </a:p>
          <a:p>
            <a:r>
              <a:rPr lang="en-US" dirty="0"/>
              <a:t>Answer:  about 0.00001”</a:t>
            </a:r>
          </a:p>
          <a:p>
            <a:r>
              <a:rPr lang="en-US" dirty="0"/>
              <a:t>The gas has to get to the sensor</a:t>
            </a:r>
          </a:p>
          <a:p>
            <a:endParaRPr lang="en-US" dirty="0"/>
          </a:p>
          <a:p>
            <a:endParaRPr lang="en-US" dirty="0"/>
          </a:p>
        </p:txBody>
      </p:sp>
      <p:pic>
        <p:nvPicPr>
          <p:cNvPr id="1028" name="Picture 4" descr="ULTIMA X5000 Gas Monitor | MSA Safety | United States">
            <a:extLst>
              <a:ext uri="{FF2B5EF4-FFF2-40B4-BE49-F238E27FC236}">
                <a16:creationId xmlns:a16="http://schemas.microsoft.com/office/drawing/2014/main" id="{6F18A1D5-DAFD-4387-8F42-C1DDF7FF3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2591" y="2261103"/>
            <a:ext cx="2534451" cy="3792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40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772</Words>
  <Application>Microsoft Office PowerPoint</Application>
  <PresentationFormat>Widescreen</PresentationFormat>
  <Paragraphs>91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Gas Detector Selection and Placement</vt:lpstr>
      <vt:lpstr>If you require a PDH certificate, please send a chat message with the following info: - Your name - PE# and state - email address</vt:lpstr>
      <vt:lpstr>Gilson Engineering is now the representative for MSA fixed gas detection products in Florida</vt:lpstr>
      <vt:lpstr>Where are Ambient Gas Detectors Installed</vt:lpstr>
      <vt:lpstr>Where do I install Gas Detectors</vt:lpstr>
      <vt:lpstr>Where do I Install Gas Detectors</vt:lpstr>
      <vt:lpstr>Sample from NFPA-820</vt:lpstr>
      <vt:lpstr>Where do I install Gas Detectors</vt:lpstr>
      <vt:lpstr>Question</vt:lpstr>
      <vt:lpstr>Sensor Placement</vt:lpstr>
      <vt:lpstr>Other Considerations</vt:lpstr>
      <vt:lpstr>Question</vt:lpstr>
      <vt:lpstr>Question</vt:lpstr>
      <vt:lpstr>Typical WWTP Screen Bldg  Methane Sensor High  Oxygen Sensor Head Height  H2S Sensor Low  Petroleum Vapor Sensor Low </vt:lpstr>
      <vt:lpstr>What if the area I want to sense may flood?</vt:lpstr>
      <vt:lpstr>What if I want to monitor for gas outdoors over a large area?</vt:lpstr>
      <vt:lpstr>Option for monitoring gases outdoors</vt:lpstr>
      <vt:lpstr>Open Path Gas Detectors available for the Following Gases</vt:lpstr>
      <vt:lpstr>Open Path Gas Detectors available for the Following Gases</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Boykan</dc:creator>
  <cp:lastModifiedBy>Jon Boykan</cp:lastModifiedBy>
  <cp:revision>73</cp:revision>
  <dcterms:created xsi:type="dcterms:W3CDTF">2019-08-30T20:27:57Z</dcterms:created>
  <dcterms:modified xsi:type="dcterms:W3CDTF">2021-01-09T20:24:09Z</dcterms:modified>
</cp:coreProperties>
</file>